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Anaheim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schemas.openxmlformats.org/officeDocument/2006/relationships/font" Target="fonts/Anaheim-regular.fnt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nahei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3c07639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3c0763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3c07639ac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3c07639ac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774abe1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774abe1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3c07639ac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3c07639ac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774abe1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774abe1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3c07639a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3c07639a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3c07639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3c07639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3c07639ac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3c07639a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3c07639a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3c07639a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3c07639ac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3c07639a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23c07639a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23c07639a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3c07639ac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3c07639a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3c07639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3c07639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3c07639a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3c07639a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3c07639ac_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3c07639ac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3c07639a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3c07639a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774abe1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774abe1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3f67a38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3f67a38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3f67a38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3f67a38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3c07639ac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3c07639ac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3c07639ac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3c07639ac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3f67a38a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3f67a38a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3c07639a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3c07639a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8820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00" name="Google Shape;10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0" name="Google Shape;120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23" name="Google Shape;123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8" name="Google Shape;128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" name="Google Shape;130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31" name="Google Shape;131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" name="Google Shape;155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56" name="Google Shape;156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75" name="Google Shape;175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8844200" y="0"/>
            <a:ext cx="30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" name="Google Shape;23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4" name="Google Shape;24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" name="Google Shape;41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" name="Google Shape;49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2080675" y="1687650"/>
            <a:ext cx="7055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Deep Hedge Portfolio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With DL &amp; RL </a:t>
            </a:r>
            <a:endParaRPr sz="4100"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이태석, 김성현, 정주원</a:t>
            </a:r>
            <a:endParaRPr/>
          </a:p>
        </p:txBody>
      </p:sp>
      <p:grpSp>
        <p:nvGrpSpPr>
          <p:cNvPr id="201" name="Google Shape;201;p25"/>
          <p:cNvGrpSpPr/>
          <p:nvPr/>
        </p:nvGrpSpPr>
        <p:grpSpPr>
          <a:xfrm>
            <a:off x="2220050" y="1547100"/>
            <a:ext cx="7055100" cy="0"/>
            <a:chOff x="2220050" y="1547100"/>
            <a:chExt cx="7055100" cy="0"/>
          </a:xfrm>
        </p:grpSpPr>
        <p:cxnSp>
          <p:nvCxnSpPr>
            <p:cNvPr id="202" name="Google Shape;202;p2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25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3875"/>
            <a:ext cx="1720700" cy="9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700" y="4557050"/>
            <a:ext cx="3545301" cy="5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4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285" name="Google Shape;285;p34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34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34"/>
          <p:cNvSpPr txBox="1"/>
          <p:nvPr>
            <p:ph type="title"/>
          </p:nvPr>
        </p:nvSpPr>
        <p:spPr>
          <a:xfrm>
            <a:off x="450325" y="52900"/>
            <a:ext cx="7167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Bench Mark</a:t>
            </a:r>
            <a:endParaRPr sz="2500"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125" y="1303325"/>
            <a:ext cx="3355400" cy="29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25" y="1405363"/>
            <a:ext cx="8572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600" y="2267213"/>
            <a:ext cx="40100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25" y="3418063"/>
            <a:ext cx="25717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725" y="2943887"/>
            <a:ext cx="13239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/>
        </p:nvSpPr>
        <p:spPr>
          <a:xfrm>
            <a:off x="4893725" y="1021600"/>
            <a:ext cx="41373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기초자산 : GBM 기반 motecarlo simulation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Quantlib 기반 시뮬레이션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옵션 : 기초자산 기반 옵션 가격 (=옵션 내재 가치)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델타 : Quantlib 내장 Greek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	(Black Scholes </a:t>
            </a:r>
            <a:r>
              <a:rPr b="1" lang="en"/>
              <a:t>기반 역산된 Greek)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Assumption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일별 기초자산 및 옵션 가격 종가만 이용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거래비용 = 0 :(</a:t>
            </a:r>
            <a:r>
              <a:rPr b="1" lang="en"/>
              <a:t>추후 0.05로 변경)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Slippage = 0 (= 주문시 호가에 무조건 체결)</a:t>
            </a:r>
            <a:endParaRPr b="1"/>
          </a:p>
        </p:txBody>
      </p:sp>
      <p:grpSp>
        <p:nvGrpSpPr>
          <p:cNvPr id="298" name="Google Shape;298;p35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299" name="Google Shape;299;p35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35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1" name="Google Shape;301;p35"/>
          <p:cNvSpPr txBox="1"/>
          <p:nvPr>
            <p:ph type="title"/>
          </p:nvPr>
        </p:nvSpPr>
        <p:spPr>
          <a:xfrm>
            <a:off x="450325" y="52900"/>
            <a:ext cx="36774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Initial Setting:</a:t>
            </a:r>
            <a:r>
              <a:rPr lang="en" sz="2500"/>
              <a:t>데이터</a:t>
            </a:r>
            <a:endParaRPr sz="2500"/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3" y="3542400"/>
            <a:ext cx="4315474" cy="10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5" y="767175"/>
            <a:ext cx="4050595" cy="2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6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09" name="Google Shape;309;p36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36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1" name="Google Shape;311;p36"/>
          <p:cNvSpPr txBox="1"/>
          <p:nvPr>
            <p:ph type="title"/>
          </p:nvPr>
        </p:nvSpPr>
        <p:spPr>
          <a:xfrm>
            <a:off x="450325" y="52900"/>
            <a:ext cx="7167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Task</a:t>
            </a:r>
            <a:endParaRPr sz="2500"/>
          </a:p>
        </p:txBody>
      </p:sp>
      <p:sp>
        <p:nvSpPr>
          <p:cNvPr id="312" name="Google Shape;312;p36"/>
          <p:cNvSpPr txBox="1"/>
          <p:nvPr>
            <p:ph idx="4294967295" type="body"/>
          </p:nvPr>
        </p:nvSpPr>
        <p:spPr>
          <a:xfrm>
            <a:off x="1446075" y="1107900"/>
            <a:ext cx="6171900" cy="3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A) 당일 손익 변동 최소화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Minimize Sum[ |PnL(t-1) - PnL(t)|]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B) 포트폴리오 만기 손익 극대화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Maximize PnL(T)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C) 이론 델타가 없는 자산에 대한 포트폴리오 최적화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Minimize MSE of (Benchmark Delta - Model Delta)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/>
        </p:nvSpPr>
        <p:spPr>
          <a:xfrm>
            <a:off x="1664475" y="1257500"/>
            <a:ext cx="62751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: {Time, Underlying price, Option price, Position}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Terminal State : {Terminal Time}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Policy : {현재 포트폴리오 가치 수준에서 선택할 수 있는 옵션과 기초자산의 가능한 연속적인 모든 비율}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Reward : {- |기초자산 가격 변동 대비 포트폴리오 가격 변동|} (=포트폴리오의 델타의 절댓값)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Algorithm update: DDPG 알고리즘을 통한 RL 최적화, Total reward를 최대화 하는 방향으로 업데이트</a:t>
            </a:r>
            <a:endParaRPr b="1"/>
          </a:p>
        </p:txBody>
      </p:sp>
      <p:grpSp>
        <p:nvGrpSpPr>
          <p:cNvPr id="318" name="Google Shape;318;p37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19" name="Google Shape;319;p37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37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1" name="Google Shape;321;p37"/>
          <p:cNvSpPr txBox="1"/>
          <p:nvPr>
            <p:ph type="title"/>
          </p:nvPr>
        </p:nvSpPr>
        <p:spPr>
          <a:xfrm>
            <a:off x="450325" y="52900"/>
            <a:ext cx="62751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Initial:</a:t>
            </a:r>
            <a:r>
              <a:rPr lang="en" sz="2500"/>
              <a:t>모델; </a:t>
            </a:r>
            <a:r>
              <a:rPr lang="en" sz="2500"/>
              <a:t>이론델타가 없는 경우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8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27" name="Google Shape;327;p38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38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9" name="Google Shape;329;p38"/>
          <p:cNvSpPr txBox="1"/>
          <p:nvPr>
            <p:ph type="title"/>
          </p:nvPr>
        </p:nvSpPr>
        <p:spPr>
          <a:xfrm>
            <a:off x="450325" y="52900"/>
            <a:ext cx="65379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</a:t>
            </a:r>
            <a:r>
              <a:rPr lang="en" sz="2500"/>
              <a:t>당일손익최소화</a:t>
            </a:r>
            <a:endParaRPr sz="2500"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00" y="1169350"/>
            <a:ext cx="4137953" cy="33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038" y="1109000"/>
            <a:ext cx="4207414" cy="3409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/>
          <p:nvPr/>
        </p:nvSpPr>
        <p:spPr>
          <a:xfrm>
            <a:off x="3648350" y="4331550"/>
            <a:ext cx="1390200" cy="26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구현-Ratio Difference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425" y="1294775"/>
            <a:ext cx="5739074" cy="31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구현-Ratio Difference</a:t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875" y="1170125"/>
            <a:ext cx="5119202" cy="36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구현-Ratio Difference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720000" y="1295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25" y="1735125"/>
            <a:ext cx="3879450" cy="2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050" y="1735129"/>
            <a:ext cx="3401701" cy="27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/>
        </p:nvSpPr>
        <p:spPr>
          <a:xfrm>
            <a:off x="713400" y="1021600"/>
            <a:ext cx="7837800" cy="1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 Changes to 6 Dimensions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8" name="Google Shape;358;p42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59" name="Google Shape;359;p42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42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1" name="Google Shape;361;p42"/>
          <p:cNvSpPr txBox="1"/>
          <p:nvPr>
            <p:ph type="title"/>
          </p:nvPr>
        </p:nvSpPr>
        <p:spPr>
          <a:xfrm>
            <a:off x="450325" y="52900"/>
            <a:ext cx="39159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구현-P &amp; L</a:t>
            </a:r>
            <a:endParaRPr sz="2500"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175" y="1554400"/>
            <a:ext cx="3915899" cy="306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8854"/>
            <a:ext cx="4419600" cy="13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38775"/>
            <a:ext cx="4550922" cy="20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43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70" name="Google Shape;370;p43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43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2" name="Google Shape;372;p43"/>
          <p:cNvSpPr txBox="1"/>
          <p:nvPr>
            <p:ph type="title"/>
          </p:nvPr>
        </p:nvSpPr>
        <p:spPr>
          <a:xfrm>
            <a:off x="450325" y="52900"/>
            <a:ext cx="71742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</a:t>
            </a:r>
            <a:r>
              <a:rPr lang="en" sz="2500"/>
              <a:t>만기</a:t>
            </a:r>
            <a:r>
              <a:rPr lang="en" sz="2500"/>
              <a:t> P &amp; L maximizing</a:t>
            </a:r>
            <a:endParaRPr sz="2500"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975" y="1159600"/>
            <a:ext cx="5030049" cy="3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26"/>
          <p:cNvSpPr txBox="1"/>
          <p:nvPr>
            <p:ph idx="2" type="title"/>
          </p:nvPr>
        </p:nvSpPr>
        <p:spPr>
          <a:xfrm>
            <a:off x="2045813" y="18318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26"/>
          <p:cNvSpPr txBox="1"/>
          <p:nvPr>
            <p:ph idx="3" type="title"/>
          </p:nvPr>
        </p:nvSpPr>
        <p:spPr>
          <a:xfrm>
            <a:off x="2045813" y="31661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26"/>
          <p:cNvSpPr txBox="1"/>
          <p:nvPr>
            <p:ph idx="4" type="title"/>
          </p:nvPr>
        </p:nvSpPr>
        <p:spPr>
          <a:xfrm>
            <a:off x="5067560" y="1831850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26"/>
          <p:cNvSpPr txBox="1"/>
          <p:nvPr>
            <p:ph idx="5" type="title"/>
          </p:nvPr>
        </p:nvSpPr>
        <p:spPr>
          <a:xfrm>
            <a:off x="5067560" y="3166188"/>
            <a:ext cx="765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2045813" y="22305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216" name="Google Shape;216;p26"/>
          <p:cNvSpPr txBox="1"/>
          <p:nvPr>
            <p:ph idx="8" type="subTitle"/>
          </p:nvPr>
        </p:nvSpPr>
        <p:spPr>
          <a:xfrm>
            <a:off x="5067562" y="22305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선행 논문</a:t>
            </a:r>
            <a:endParaRPr/>
          </a:p>
        </p:txBody>
      </p:sp>
      <p:sp>
        <p:nvSpPr>
          <p:cNvPr id="217" name="Google Shape;217;p26"/>
          <p:cNvSpPr txBox="1"/>
          <p:nvPr>
            <p:ph idx="13" type="subTitle"/>
          </p:nvPr>
        </p:nvSpPr>
        <p:spPr>
          <a:xfrm>
            <a:off x="2045813" y="35649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</a:t>
            </a:r>
            <a:endParaRPr/>
          </a:p>
        </p:txBody>
      </p:sp>
      <p:sp>
        <p:nvSpPr>
          <p:cNvPr id="218" name="Google Shape;218;p26"/>
          <p:cNvSpPr txBox="1"/>
          <p:nvPr>
            <p:ph idx="14" type="subTitle"/>
          </p:nvPr>
        </p:nvSpPr>
        <p:spPr>
          <a:xfrm>
            <a:off x="5067562" y="35649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발전 방향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/>
        </p:nvSpPr>
        <p:spPr>
          <a:xfrm>
            <a:off x="713400" y="1021600"/>
            <a:ext cx="7837800" cy="1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Changes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9" name="Google Shape;379;p44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80" name="Google Shape;380;p44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44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" name="Google Shape;382;p44"/>
          <p:cNvSpPr txBox="1"/>
          <p:nvPr>
            <p:ph type="title"/>
          </p:nvPr>
        </p:nvSpPr>
        <p:spPr>
          <a:xfrm>
            <a:off x="450325" y="52900"/>
            <a:ext cx="39159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구현-P &amp; L</a:t>
            </a:r>
            <a:endParaRPr sz="2500"/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25" y="1806900"/>
            <a:ext cx="6082002" cy="276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/>
        </p:nvSpPr>
        <p:spPr>
          <a:xfrm>
            <a:off x="713400" y="1021600"/>
            <a:ext cx="7837800" cy="1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9" name="Google Shape;389;p45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90" name="Google Shape;390;p45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45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2" name="Google Shape;392;p45"/>
          <p:cNvSpPr txBox="1"/>
          <p:nvPr>
            <p:ph type="title"/>
          </p:nvPr>
        </p:nvSpPr>
        <p:spPr>
          <a:xfrm>
            <a:off x="450325" y="52900"/>
            <a:ext cx="39159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RL을 이용한 구현-P &amp; L</a:t>
            </a:r>
            <a:endParaRPr sz="2500"/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50" y="1144475"/>
            <a:ext cx="4659575" cy="37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46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399" name="Google Shape;399;p46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6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1" name="Google Shape;401;p46"/>
          <p:cNvSpPr txBox="1"/>
          <p:nvPr>
            <p:ph type="title"/>
          </p:nvPr>
        </p:nvSpPr>
        <p:spPr>
          <a:xfrm>
            <a:off x="450325" y="52900"/>
            <a:ext cx="7167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600"/>
              <a:t>B) 포트폴리오 만기 손익 극대화</a:t>
            </a:r>
            <a:endParaRPr sz="2500"/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387" y="925425"/>
            <a:ext cx="3798600" cy="13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400" y="2668225"/>
            <a:ext cx="57340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7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409" name="Google Shape;409;p47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47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1" name="Google Shape;411;p47"/>
          <p:cNvSpPr txBox="1"/>
          <p:nvPr>
            <p:ph type="title"/>
          </p:nvPr>
        </p:nvSpPr>
        <p:spPr>
          <a:xfrm>
            <a:off x="450325" y="52900"/>
            <a:ext cx="7167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C) 이론 델타가 없는 자산에 대한 포트폴리오 최적화</a:t>
            </a:r>
            <a:endParaRPr b="0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/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350" y="1034175"/>
            <a:ext cx="2582025" cy="34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550" y="1096250"/>
            <a:ext cx="42581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591" y="2804075"/>
            <a:ext cx="23160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1500200" y="2699650"/>
            <a:ext cx="3717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발전방향</a:t>
            </a:r>
            <a:endParaRPr/>
          </a:p>
        </p:txBody>
      </p:sp>
      <p:sp>
        <p:nvSpPr>
          <p:cNvPr id="420" name="Google Shape;420;p48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21" name="Google Shape;421;p48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422" name="Google Shape;422;p4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48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/>
        </p:nvSpPr>
        <p:spPr>
          <a:xfrm>
            <a:off x="1621350" y="1097800"/>
            <a:ext cx="62751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1) 실제 데이터 이용, Delta Neutral portfolio 가능한지 확인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2) 실제 시장 환경의 구현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거래 체결확률 추가 (슬리피지 고려)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가격 시계열 이외의 데이터 추가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	ex) 기초자산 거래량 or 호가 스프레드 따라 거래 체결확률 변동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일봉 데이터 -&gt; 시간 데이터로 데이터 양 확보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3) 모델의 파라미터 업데이트</a:t>
            </a:r>
            <a:endParaRPr b="1"/>
          </a:p>
        </p:txBody>
      </p:sp>
      <p:grpSp>
        <p:nvGrpSpPr>
          <p:cNvPr id="429" name="Google Shape;429;p49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430" name="Google Shape;430;p49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49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2" name="Google Shape;432;p49"/>
          <p:cNvSpPr txBox="1"/>
          <p:nvPr>
            <p:ph type="title"/>
          </p:nvPr>
        </p:nvSpPr>
        <p:spPr>
          <a:xfrm>
            <a:off x="450325" y="52900"/>
            <a:ext cx="15288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발전방향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224" name="Google Shape;224;p27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5" name="Google Shape;225;p27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226" name="Google Shape;226;p2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7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713400" y="1021600"/>
            <a:ext cx="7837800" cy="1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ELS 와 같은 구조화 상품의 운용의 핵심 : 헷지를 통해 리스크를 최소화 하는 것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46050" lvl="0" marL="1143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일반적으로는 Greeks를 통해 헷지 but BS 모델 기반, 실제 시장 움직임과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차이존재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46050" lvl="0" marL="1143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딥러닝을 활용하여, 현실세계의 노이즈 및 여러 요소를 반영하여 포트폴리오를 구성하고자 함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3" name="Google Shape;233;p28"/>
          <p:cNvGrpSpPr/>
          <p:nvPr/>
        </p:nvGrpSpPr>
        <p:grpSpPr>
          <a:xfrm flipH="1">
            <a:off x="0" y="657275"/>
            <a:ext cx="4893725" cy="0"/>
            <a:chOff x="2220050" y="-317100"/>
            <a:chExt cx="4893725" cy="0"/>
          </a:xfrm>
        </p:grpSpPr>
        <p:cxnSp>
          <p:nvCxnSpPr>
            <p:cNvPr id="234" name="Google Shape;234;p28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8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8"/>
          <p:cNvSpPr txBox="1"/>
          <p:nvPr>
            <p:ph type="title"/>
          </p:nvPr>
        </p:nvSpPr>
        <p:spPr>
          <a:xfrm>
            <a:off x="450325" y="52900"/>
            <a:ext cx="2676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개요 </a:t>
            </a:r>
            <a:r>
              <a:rPr lang="en" sz="2500"/>
              <a:t>및 문제의식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4828600" y="1241850"/>
            <a:ext cx="39780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Hedge Portfolio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기초자산의 가격 변동에 대응 위한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포트폴리오의 가치 고정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옵션과 같은 파생상품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-&gt; Greek 을 기반으로 매매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But 대표적인 Greek인 Delta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: 1차 민감도만 반영</a:t>
            </a:r>
            <a:endParaRPr sz="1600"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50" y="1170299"/>
            <a:ext cx="3977999" cy="287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4393775" y="1241850"/>
            <a:ext cx="3978000" cy="29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ReinForce Learning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Agent</a:t>
            </a:r>
            <a:r>
              <a:rPr lang="en" sz="1600"/>
              <a:t>가 환경과 상호작용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보상 최대화 하는 최적의 정책 학습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다양한 Reward Function 설정을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통해 포트폴리오 목적에 부합한  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알고리즘 탐색</a:t>
            </a:r>
            <a:endParaRPr sz="1600"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10586" l="0" r="0" t="0"/>
          <a:stretch/>
        </p:blipFill>
        <p:spPr>
          <a:xfrm>
            <a:off x="369825" y="1017725"/>
            <a:ext cx="3733499" cy="34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선행 논문</a:t>
            </a:r>
            <a:endParaRPr/>
          </a:p>
        </p:txBody>
      </p:sp>
      <p:sp>
        <p:nvSpPr>
          <p:cNvPr id="256" name="Google Shape;256;p31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7" name="Google Shape;257;p31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258" name="Google Shape;258;p3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1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/>
        </p:nvSpPr>
        <p:spPr>
          <a:xfrm>
            <a:off x="2878800" y="1010575"/>
            <a:ext cx="59013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Hedging: Continuous Reinforcement Learning for Hedging of General Portfolios across Multiple Risk Aversions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강화 학습을 통한 딥헷지 포트폴리오 제작, Heston 모델 기반 확률적 변동성 환경에서, 포트폴리오의 다양한 초기 상태와 시장 상태에서 헷지전략 테스트.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 : Greeks (모델 기반 예측) , Policy : 지수효용함수 , Reward : 위험대비수익 Actor-Critic Algorithm 통해 위험 회피 수준에 따라 최적의 헷지 전략 학습 확인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5" name="Google Shape;265;p32"/>
          <p:cNvGrpSpPr/>
          <p:nvPr/>
        </p:nvGrpSpPr>
        <p:grpSpPr>
          <a:xfrm flipH="1">
            <a:off x="1257450" y="646250"/>
            <a:ext cx="4893725" cy="0"/>
            <a:chOff x="2220050" y="-317100"/>
            <a:chExt cx="4893725" cy="0"/>
          </a:xfrm>
        </p:grpSpPr>
        <p:cxnSp>
          <p:nvCxnSpPr>
            <p:cNvPr id="266" name="Google Shape;266;p32"/>
            <p:cNvCxnSpPr/>
            <p:nvPr/>
          </p:nvCxnSpPr>
          <p:spPr>
            <a:xfrm>
              <a:off x="2220050" y="-31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2"/>
            <p:cNvCxnSpPr/>
            <p:nvPr/>
          </p:nvCxnSpPr>
          <p:spPr>
            <a:xfrm>
              <a:off x="2584675" y="-31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8" name="Google Shape;268;p32"/>
          <p:cNvSpPr txBox="1"/>
          <p:nvPr>
            <p:ph type="title"/>
          </p:nvPr>
        </p:nvSpPr>
        <p:spPr>
          <a:xfrm>
            <a:off x="450325" y="52900"/>
            <a:ext cx="15288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선행 논문</a:t>
            </a:r>
            <a:endParaRPr sz="2500"/>
          </a:p>
        </p:txBody>
      </p:sp>
      <p:sp>
        <p:nvSpPr>
          <p:cNvPr id="269" name="Google Shape;269;p32"/>
          <p:cNvSpPr txBox="1"/>
          <p:nvPr/>
        </p:nvSpPr>
        <p:spPr>
          <a:xfrm>
            <a:off x="2878800" y="2852100"/>
            <a:ext cx="5712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 Hedging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강화 학습을 통한 딥헷지 포트폴리오 제작, Heston 모델 기반 확률적 변동성 환경에서 헷지전략 테스트.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 : Dynamic Market Condition (가격 시계열, 호가 스프레드 등)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Policy :  현재 현금 상의 선택 가능한 모든 포트폴리오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Reward : Portfolio Cash Flow - Transaction Cost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00" y="1010575"/>
            <a:ext cx="1953401" cy="5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1500200" y="2699650"/>
            <a:ext cx="3717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구현</a:t>
            </a:r>
            <a:endParaRPr/>
          </a:p>
        </p:txBody>
      </p:sp>
      <p:sp>
        <p:nvSpPr>
          <p:cNvPr id="276" name="Google Shape;276;p33"/>
          <p:cNvSpPr txBox="1"/>
          <p:nvPr>
            <p:ph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77" name="Google Shape;277;p33"/>
          <p:cNvGrpSpPr/>
          <p:nvPr/>
        </p:nvGrpSpPr>
        <p:grpSpPr>
          <a:xfrm flipH="1">
            <a:off x="-93625" y="2521475"/>
            <a:ext cx="4993500" cy="0"/>
            <a:chOff x="2220050" y="1547100"/>
            <a:chExt cx="4993500" cy="0"/>
          </a:xfrm>
        </p:grpSpPr>
        <p:cxnSp>
          <p:nvCxnSpPr>
            <p:cNvPr id="278" name="Google Shape;278;p3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33"/>
            <p:cNvCxnSpPr/>
            <p:nvPr/>
          </p:nvCxnSpPr>
          <p:spPr>
            <a:xfrm>
              <a:off x="2684450" y="1547100"/>
              <a:ext cx="4529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